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613" r:id="rId4"/>
    <p:sldId id="578" r:id="rId5"/>
    <p:sldId id="608" r:id="rId6"/>
    <p:sldId id="564" r:id="rId7"/>
    <p:sldId id="609" r:id="rId8"/>
    <p:sldId id="610" r:id="rId9"/>
    <p:sldId id="611" r:id="rId10"/>
    <p:sldId id="612" r:id="rId11"/>
    <p:sldId id="445" r:id="rId12"/>
    <p:sldId id="615" r:id="rId13"/>
    <p:sldId id="614" r:id="rId14"/>
    <p:sldId id="432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姿璇" initials="姿璇" lastIdx="2" clrIdx="0">
    <p:extLst>
      <p:ext uri="{19B8F6BF-5375-455C-9EA6-DF929625EA0E}">
        <p15:presenceInfo xmlns:p15="http://schemas.microsoft.com/office/powerpoint/2012/main" userId="861b62baaa60a0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6D"/>
    <a:srgbClr val="F7C09B"/>
    <a:srgbClr val="F5B487"/>
    <a:srgbClr val="F2A068"/>
    <a:srgbClr val="CC0000"/>
    <a:srgbClr val="99CCFF"/>
    <a:srgbClr val="E6E6E6"/>
    <a:srgbClr val="3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1" autoAdjust="0"/>
    <p:restoredTop sz="93542" autoAdjust="0"/>
  </p:normalViewPr>
  <p:slideViewPr>
    <p:cSldViewPr snapToGrid="0">
      <p:cViewPr varScale="1">
        <p:scale>
          <a:sx n="68" d="100"/>
          <a:sy n="68" d="100"/>
        </p:scale>
        <p:origin x="8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4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7T14:00:32.169" idx="2">
    <p:pos x="8005" y="1437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0EF84-11CB-49DF-B9A2-96219AED293A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06A16-9501-4C71-82F5-B6631307E4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051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811B-F42C-48FF-8B6C-76B27F9A0BBD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09B49-FE34-47F5-9CA4-190B745D68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61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實際駕駛情況的視覺注意力：注意力的捕捉和危害預測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084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406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圖為參與者根據片段的長度預測即將到來的危險的平均準確度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831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圖為參與者根據片段的長度預測即將到來的危險的平均準確度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41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圖為參與者根據片段的長度預測即將到來的危險的平均準確度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152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661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215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灰色方框代表潛在危險（提示）</a:t>
            </a:r>
            <a:endParaRPr lang="en-US" altLang="zh-TW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白色方框代表發展中的危險（危險目標）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070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671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64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9559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0394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729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15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263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26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09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43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91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78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34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49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32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35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8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9BF9-A554-4500-B2DF-9FA5F9B110F8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7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1977" y="1427610"/>
            <a:ext cx="11828045" cy="1636294"/>
          </a:xfrm>
        </p:spPr>
        <p:txBody>
          <a:bodyPr>
            <a:noAutofit/>
          </a:bodyPr>
          <a:lstStyle/>
          <a:p>
            <a:r>
              <a:rPr lang="en-US" altLang="zh-TW" sz="4800" b="1" dirty="0"/>
              <a:t>Visual attention in realistic driving situations: Attentional capture and hazard prediction</a:t>
            </a:r>
            <a:endParaRPr lang="zh-TW" altLang="zh-TW" sz="4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8821017" y="5939752"/>
            <a:ext cx="317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Reporter</a:t>
            </a:r>
            <a:r>
              <a:rPr lang="zh-TW" altLang="en-US" sz="2800" b="1" dirty="0"/>
              <a:t>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陳姿璇</a:t>
            </a:r>
          </a:p>
        </p:txBody>
      </p:sp>
      <p:sp>
        <p:nvSpPr>
          <p:cNvPr id="3" name="矩形 2"/>
          <p:cNvSpPr/>
          <p:nvPr/>
        </p:nvSpPr>
        <p:spPr>
          <a:xfrm>
            <a:off x="1724721" y="3295469"/>
            <a:ext cx="8742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zh-TW" sz="2400" dirty="0"/>
              <a:t>Ismael Muela, Ana B. Chica, Pedro Garcia-Fernandez, Candida Castro </a:t>
            </a:r>
            <a:endParaRPr lang="en-US" altLang="zh-TW" sz="2400" dirty="0"/>
          </a:p>
        </p:txBody>
      </p:sp>
      <p:sp>
        <p:nvSpPr>
          <p:cNvPr id="5" name="矩形 4"/>
          <p:cNvSpPr/>
          <p:nvPr/>
        </p:nvSpPr>
        <p:spPr>
          <a:xfrm>
            <a:off x="2898091" y="4395834"/>
            <a:ext cx="6156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Applied Ergonomics</a:t>
            </a:r>
          </a:p>
          <a:p>
            <a:r>
              <a:rPr lang="en-US" altLang="zh-TW" sz="2400" dirty="0"/>
              <a:t>Volume 90, January 2021, 103235</a:t>
            </a:r>
          </a:p>
        </p:txBody>
      </p:sp>
    </p:spTree>
    <p:extLst>
      <p:ext uri="{BB962C8B-B14F-4D97-AF65-F5344CB8AC3E}">
        <p14:creationId xmlns:p14="http://schemas.microsoft.com/office/powerpoint/2010/main" val="2583087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B371310-6841-4843-8FDE-E94736470D1B}"/>
              </a:ext>
            </a:extLst>
          </p:cNvPr>
          <p:cNvSpPr/>
          <p:nvPr/>
        </p:nvSpPr>
        <p:spPr>
          <a:xfrm>
            <a:off x="205945" y="1985592"/>
            <a:ext cx="11986055" cy="3348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危險預測的準確性：影片結束後會發生什麼？（提供參與者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種選項，兩個分散注意力的選項和一個正確的選項）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正確則得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評估風險程度：認為這種情況的風險程度為何？（使用李克特量表，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=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完全沒有風險，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 =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非常有風險）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此分數是以第一題回答正確的題目，所判斷的風險分數進行計算。</a:t>
            </a:r>
          </a:p>
        </p:txBody>
      </p:sp>
    </p:spTree>
    <p:extLst>
      <p:ext uri="{BB962C8B-B14F-4D97-AF65-F5344CB8AC3E}">
        <p14:creationId xmlns:p14="http://schemas.microsoft.com/office/powerpoint/2010/main" val="3633961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0" y="1392700"/>
            <a:ext cx="12025365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參與者進行了危害預測測試，並計算每種危害測試項目（無效提示、有效提示和簡單危險）的內部一致性與克隆巴赫係數（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alpha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信度），在刪除每種危害測試項目的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個影片後，信度落在可接受的範圍內（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Cronbach's alpha = .731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0E61D60-9CF9-4B6A-8429-B35B4B5AF538}"/>
              </a:ext>
            </a:extLst>
          </p:cNvPr>
          <p:cNvSpPr/>
          <p:nvPr/>
        </p:nvSpPr>
        <p:spPr>
          <a:xfrm>
            <a:off x="-1" y="3079187"/>
            <a:ext cx="11062011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種測試（無效提示、有效提示和簡單危險）的注意力方向與不同駕駛經驗的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危害預測準確率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68BFB0D-347A-41E9-BB44-BF3585279B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307" y="3657679"/>
            <a:ext cx="4867275" cy="310515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A6A6267C-4B0F-4134-B2A9-9E30142CE6EC}"/>
              </a:ext>
            </a:extLst>
          </p:cNvPr>
          <p:cNvSpPr/>
          <p:nvPr/>
        </p:nvSpPr>
        <p:spPr>
          <a:xfrm>
            <a:off x="206049" y="4211677"/>
            <a:ext cx="6417208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種測試的注意力方向的準確率具有顯著的差異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(F(2,178) = 76.06, p &lt; .001)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9FAF1AA-B6E7-4098-84AA-C1830B9FF521}"/>
              </a:ext>
            </a:extLst>
          </p:cNvPr>
          <p:cNvSpPr/>
          <p:nvPr/>
        </p:nvSpPr>
        <p:spPr>
          <a:xfrm>
            <a:off x="938382" y="5388695"/>
            <a:ext cx="4950595" cy="57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簡單測試 </a:t>
            </a:r>
            <a:r>
              <a:rPr lang="en-US" altLang="zh-TW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 有效測試 </a:t>
            </a:r>
            <a:r>
              <a:rPr lang="en-US" altLang="zh-TW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 無效測試</a:t>
            </a:r>
            <a:endParaRPr lang="en-US" altLang="zh-TW" sz="2400" b="1" dirty="0">
              <a:solidFill>
                <a:prstClr val="black"/>
              </a:solidFill>
              <a:highlight>
                <a:srgbClr val="FFDC6D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94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0" y="1392700"/>
            <a:ext cx="12025365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參與者進行了危害預測測試，並計算每種危害測試項目（無效提示、有效提示和簡單危險）的內部一致性與克隆巴赫係數（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alpha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信度），在刪除每種危害測試項目的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個影片後，信度落在可接受的範圍內（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Cronbach's alpha = .731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0E61D60-9CF9-4B6A-8429-B35B4B5AF538}"/>
              </a:ext>
            </a:extLst>
          </p:cNvPr>
          <p:cNvSpPr/>
          <p:nvPr/>
        </p:nvSpPr>
        <p:spPr>
          <a:xfrm>
            <a:off x="0" y="3079187"/>
            <a:ext cx="11128918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種測試（無效提示、有效提示和簡單危險）的注意力方向與不同駕駛經驗的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危害預測準確率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68BFB0D-347A-41E9-BB44-BF3585279B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307" y="3657679"/>
            <a:ext cx="4867275" cy="310515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A6A6267C-4B0F-4134-B2A9-9E30142CE6EC}"/>
              </a:ext>
            </a:extLst>
          </p:cNvPr>
          <p:cNvSpPr/>
          <p:nvPr/>
        </p:nvSpPr>
        <p:spPr>
          <a:xfrm>
            <a:off x="206049" y="4211677"/>
            <a:ext cx="6417208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種駕駛經驗的準確率具有顯著的差異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(F(2,89) = 11.154, p &lt; .001)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9FAF1AA-B6E7-4098-84AA-C1830B9FF521}"/>
              </a:ext>
            </a:extLst>
          </p:cNvPr>
          <p:cNvSpPr/>
          <p:nvPr/>
        </p:nvSpPr>
        <p:spPr>
          <a:xfrm>
            <a:off x="82821" y="5201737"/>
            <a:ext cx="6663665" cy="57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經驗豐富駕駛者 </a:t>
            </a:r>
            <a:r>
              <a:rPr lang="en-US" altLang="zh-TW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 新手駕駛者 </a:t>
            </a:r>
            <a:r>
              <a:rPr lang="en-US" altLang="zh-TW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 無駕駛經驗者</a:t>
            </a:r>
            <a:endParaRPr lang="en-US" altLang="zh-TW" sz="2400" b="1" dirty="0">
              <a:solidFill>
                <a:prstClr val="black"/>
              </a:solidFill>
              <a:highlight>
                <a:srgbClr val="FFDC6D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73365AB-1FC4-4203-A0CE-2DB9DE468EFF}"/>
              </a:ext>
            </a:extLst>
          </p:cNvPr>
          <p:cNvSpPr/>
          <p:nvPr/>
        </p:nvSpPr>
        <p:spPr>
          <a:xfrm>
            <a:off x="166223" y="5752367"/>
            <a:ext cx="6663665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注意力方向與駕駛經驗之間沒有顯著的交互作用</a:t>
            </a:r>
            <a:r>
              <a:rPr lang="en-US" altLang="zh-TW" sz="24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(F(4,178) = 0.624, p = .646)</a:t>
            </a:r>
          </a:p>
        </p:txBody>
      </p:sp>
    </p:spTree>
    <p:extLst>
      <p:ext uri="{BB962C8B-B14F-4D97-AF65-F5344CB8AC3E}">
        <p14:creationId xmlns:p14="http://schemas.microsoft.com/office/powerpoint/2010/main" val="1515014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0E61D60-9CF9-4B6A-8429-B35B4B5AF538}"/>
              </a:ext>
            </a:extLst>
          </p:cNvPr>
          <p:cNvSpPr/>
          <p:nvPr/>
        </p:nvSpPr>
        <p:spPr>
          <a:xfrm>
            <a:off x="83318" y="1392700"/>
            <a:ext cx="11134810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種測試（無效提示、有效提示和簡單危險）的注意力方向與不同駕駛經驗的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風險評估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6A6267C-4B0F-4134-B2A9-9E30142CE6EC}"/>
              </a:ext>
            </a:extLst>
          </p:cNvPr>
          <p:cNvSpPr/>
          <p:nvPr/>
        </p:nvSpPr>
        <p:spPr>
          <a:xfrm>
            <a:off x="289367" y="2525190"/>
            <a:ext cx="6417208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種測試的注意力方向的準確率沒有顯著的差異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(F(1.456,129.457) = 2.964, p = .071)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B48144C-20A8-40E6-9805-B64F0A7F2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9255" y="2122492"/>
            <a:ext cx="4933950" cy="3048000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F6CEA70C-6D51-42EF-A446-AF3F29604ACC}"/>
              </a:ext>
            </a:extLst>
          </p:cNvPr>
          <p:cNvSpPr/>
          <p:nvPr/>
        </p:nvSpPr>
        <p:spPr>
          <a:xfrm>
            <a:off x="289367" y="3766566"/>
            <a:ext cx="6417208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種駕駛經驗的準確率沒有顯著的差異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(F(2,89) = 0.102, p = .903)</a:t>
            </a:r>
          </a:p>
        </p:txBody>
      </p:sp>
    </p:spTree>
    <p:extLst>
      <p:ext uri="{BB962C8B-B14F-4D97-AF65-F5344CB8AC3E}">
        <p14:creationId xmlns:p14="http://schemas.microsoft.com/office/powerpoint/2010/main" val="3418761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627017" y="561703"/>
            <a:ext cx="3405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Conclusion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41FA300-584A-4FF8-9852-38E519B53F51}"/>
              </a:ext>
            </a:extLst>
          </p:cNvPr>
          <p:cNvSpPr/>
          <p:nvPr/>
        </p:nvSpPr>
        <p:spPr>
          <a:xfrm>
            <a:off x="182985" y="1861679"/>
            <a:ext cx="11471944" cy="2240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這項新的預測危險測驗的開發能用來區分無經驗駕駛者、新手駕駛者與經驗豐富駕駛者。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可用作汽車駕駛執照的參考依據。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可用來當作一個有效的駕駛培訓計畫，來調查駕駛者目前對道路狀況的瞭解。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E189888-1245-4D70-A6E5-72C3277EB43A}"/>
              </a:ext>
            </a:extLst>
          </p:cNvPr>
          <p:cNvSpPr/>
          <p:nvPr/>
        </p:nvSpPr>
        <p:spPr>
          <a:xfrm>
            <a:off x="627017" y="4102164"/>
            <a:ext cx="10724284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教導駕駛者將注意力轉移到真正該注意的危險目標，尤其是在那些無效的危險提示上，藉由這些危險狀況的分類訓練，對道路危害的預測可能得以改善。</a:t>
            </a:r>
          </a:p>
        </p:txBody>
      </p:sp>
    </p:spTree>
    <p:extLst>
      <p:ext uri="{BB962C8B-B14F-4D97-AF65-F5344CB8AC3E}">
        <p14:creationId xmlns:p14="http://schemas.microsoft.com/office/powerpoint/2010/main" val="242073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1899868"/>
            <a:ext cx="11775526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開發一種新的危害預測測驗，可用於未來調查道路上的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危害預測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風險評估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，計算這些危害上，人們心理的測量值。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期望能區分不同駕駛經驗的駕駛者與不同類型的注意力。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1CB2B06-B02A-4007-8D79-808DAC6E60FC}"/>
              </a:ext>
            </a:extLst>
          </p:cNvPr>
          <p:cNvSpPr/>
          <p:nvPr/>
        </p:nvSpPr>
        <p:spPr>
          <a:xfrm>
            <a:off x="403831" y="1392700"/>
            <a:ext cx="11371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研究目的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7617256-5991-488A-82F7-81F27C543F4D}"/>
              </a:ext>
            </a:extLst>
          </p:cNvPr>
          <p:cNvSpPr/>
          <p:nvPr/>
        </p:nvSpPr>
        <p:spPr>
          <a:xfrm>
            <a:off x="0" y="4074056"/>
            <a:ext cx="12004239" cy="2794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在危害預測中，有效提示（提示與危險發生在相同位置）或無效提示（提示與危險發生在不同位置）的危害測試分數，都比簡單的危害測試（發展中的危險）低。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有經驗駕駛者較不會將注意力放在無效的危害訊息上 （駕駛經驗和注意力的方向之間具有交互作用）。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在風險評估中，參與者認為有效或無效提示的危害情況，比簡單危險情況更具危險性。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C165967-1F05-40A5-A58D-C64C3858CD4B}"/>
              </a:ext>
            </a:extLst>
          </p:cNvPr>
          <p:cNvSpPr/>
          <p:nvPr/>
        </p:nvSpPr>
        <p:spPr>
          <a:xfrm>
            <a:off x="403831" y="3550836"/>
            <a:ext cx="11371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假設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63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1CB2B06-B02A-4007-8D79-808DAC6E60FC}"/>
              </a:ext>
            </a:extLst>
          </p:cNvPr>
          <p:cNvSpPr/>
          <p:nvPr/>
        </p:nvSpPr>
        <p:spPr>
          <a:xfrm>
            <a:off x="403831" y="1392700"/>
            <a:ext cx="11371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假設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7617256-5991-488A-82F7-81F27C543F4D}"/>
              </a:ext>
            </a:extLst>
          </p:cNvPr>
          <p:cNvSpPr/>
          <p:nvPr/>
        </p:nvSpPr>
        <p:spPr>
          <a:xfrm>
            <a:off x="994020" y="5129023"/>
            <a:ext cx="2517789" cy="57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簡單危害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403ED92-7E64-4F55-A96E-255555CB9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31" y="2322140"/>
            <a:ext cx="3698168" cy="2806883"/>
          </a:xfrm>
          <a:prstGeom prst="rect">
            <a:avLst/>
          </a:prstGeom>
        </p:spPr>
      </p:pic>
      <p:grpSp>
        <p:nvGrpSpPr>
          <p:cNvPr id="5" name="群組 4">
            <a:extLst>
              <a:ext uri="{FF2B5EF4-FFF2-40B4-BE49-F238E27FC236}">
                <a16:creationId xmlns:a16="http://schemas.microsoft.com/office/drawing/2014/main" id="{F137D4DB-2474-40B1-85BA-D65A9B976203}"/>
              </a:ext>
            </a:extLst>
          </p:cNvPr>
          <p:cNvGrpSpPr/>
          <p:nvPr/>
        </p:nvGrpSpPr>
        <p:grpSpPr>
          <a:xfrm>
            <a:off x="4246917" y="2356449"/>
            <a:ext cx="3698168" cy="3351066"/>
            <a:chOff x="4534753" y="2350823"/>
            <a:chExt cx="3698168" cy="3351066"/>
          </a:xfrm>
        </p:grpSpPr>
        <p:pic>
          <p:nvPicPr>
            <p:cNvPr id="3" name="圖片 2">
              <a:extLst>
                <a:ext uri="{FF2B5EF4-FFF2-40B4-BE49-F238E27FC236}">
                  <a16:creationId xmlns:a16="http://schemas.microsoft.com/office/drawing/2014/main" id="{D4564051-F5D0-4E4E-84A6-B185D20306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34753" y="2350823"/>
              <a:ext cx="3698168" cy="2786834"/>
            </a:xfrm>
            <a:prstGeom prst="rect">
              <a:avLst/>
            </a:prstGeom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267F589E-59BF-4439-AAAB-6E46BBA594EC}"/>
                </a:ext>
              </a:extLst>
            </p:cNvPr>
            <p:cNvSpPr/>
            <p:nvPr/>
          </p:nvSpPr>
          <p:spPr>
            <a:xfrm>
              <a:off x="5124942" y="5123397"/>
              <a:ext cx="2517789" cy="5784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zh-TW" altLang="en-US" sz="2400" b="1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有效提示的危害</a:t>
              </a:r>
              <a:endPara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99312766-EB40-4F1C-BBAA-8375840BF6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0003" y="2356449"/>
            <a:ext cx="3698168" cy="2827222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82296AC1-56BF-4789-81BC-3BE7B6F694B7}"/>
              </a:ext>
            </a:extLst>
          </p:cNvPr>
          <p:cNvSpPr/>
          <p:nvPr/>
        </p:nvSpPr>
        <p:spPr>
          <a:xfrm>
            <a:off x="8680191" y="5143283"/>
            <a:ext cx="2517789" cy="57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無效提示的危害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406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63889" y="1464374"/>
            <a:ext cx="2283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1685" y="1950246"/>
            <a:ext cx="11817027" cy="501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位（男：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位，女：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位） 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無駕駛經驗組</a:t>
            </a:r>
            <a:endParaRPr lang="en-US" altLang="zh-TW" sz="2400" b="1" dirty="0">
              <a:solidFill>
                <a:prstClr val="black"/>
              </a:solidFill>
              <a:highlight>
                <a:srgbClr val="F7C09B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位（男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，女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），平均年齡為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SD = 1.9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新手駕駛者</a:t>
            </a:r>
            <a:endParaRPr lang="en-US" altLang="zh-TW" sz="2400" b="1" dirty="0">
              <a:solidFill>
                <a:prstClr val="black"/>
              </a:solidFill>
              <a:highlight>
                <a:srgbClr val="F7C09B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位（男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53%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，女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47%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），平均年齡為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SD = 2.3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），平均擁有駕照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SD = 2.04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），以及在過去的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個月內平均行駛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2537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公里（標準差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3470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經驗豐富駕駛者</a:t>
            </a:r>
            <a:endParaRPr lang="en-US" altLang="zh-TW" sz="2400" b="1" dirty="0">
              <a:solidFill>
                <a:prstClr val="black"/>
              </a:solidFill>
              <a:highlight>
                <a:srgbClr val="F7C09B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位（男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73%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，女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27%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），平均年齡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39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SD = 13.3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），平均擁有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年的駕駛執照（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SD = 11.56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），以及在過去的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個月中，平均每年為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24,916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公里（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SD = 20279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36210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7501FE5-3AD7-4C20-8907-BA7EFFE85C29}"/>
              </a:ext>
            </a:extLst>
          </p:cNvPr>
          <p:cNvSpPr/>
          <p:nvPr/>
        </p:nvSpPr>
        <p:spPr>
          <a:xfrm>
            <a:off x="315497" y="2044016"/>
            <a:ext cx="11817027" cy="2240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參加實驗的駕駛者被分配到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駕駛經驗豐富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團隊中，必須符合以下三種條件中的兩種條件：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擁有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年以上的駕駛執照。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在過去的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個月中，駕駛頻率超過每週一次。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在過去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個月中行駛了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10,000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多公里。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9D21C80-5FC0-4393-A17B-3DC8FFA25DAC}"/>
              </a:ext>
            </a:extLst>
          </p:cNvPr>
          <p:cNvSpPr/>
          <p:nvPr/>
        </p:nvSpPr>
        <p:spPr>
          <a:xfrm>
            <a:off x="315497" y="4546867"/>
            <a:ext cx="11571704" cy="1686487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位駕駛者雖然持有汽車駕照的年數很長（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年），但他們不滿足駕駛頻率的要求，也沒有滿足在過去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個月中行駛了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10,000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多公里，因此分配到新手駕駛者的團隊中。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E225257-FE11-480D-A37D-9072836A73AC}"/>
              </a:ext>
            </a:extLst>
          </p:cNvPr>
          <p:cNvSpPr/>
          <p:nvPr/>
        </p:nvSpPr>
        <p:spPr>
          <a:xfrm>
            <a:off x="163889" y="1464374"/>
            <a:ext cx="2283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8547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0AFBBC5-BA8F-490A-AECC-CAC6C0CCFAC7}"/>
              </a:ext>
            </a:extLst>
          </p:cNvPr>
          <p:cNvSpPr/>
          <p:nvPr/>
        </p:nvSpPr>
        <p:spPr>
          <a:xfrm>
            <a:off x="205944" y="4060622"/>
            <a:ext cx="7308411" cy="1132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Toshiba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Satellite Pro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）筆記本電腦（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英吋）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將影片在該電腦螢幕上顯示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 </a:t>
            </a:r>
          </a:p>
        </p:txBody>
      </p:sp>
      <p:sp>
        <p:nvSpPr>
          <p:cNvPr id="18" name="矩形 17"/>
          <p:cNvSpPr/>
          <p:nvPr/>
        </p:nvSpPr>
        <p:spPr>
          <a:xfrm>
            <a:off x="315498" y="1467889"/>
            <a:ext cx="2283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Apparatus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6932837-036F-43EC-9021-A1AE5D3DCA72}"/>
              </a:ext>
            </a:extLst>
          </p:cNvPr>
          <p:cNvSpPr/>
          <p:nvPr/>
        </p:nvSpPr>
        <p:spPr>
          <a:xfrm>
            <a:off x="205944" y="2104062"/>
            <a:ext cx="11986056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四台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GoPro4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攝影機（一個用於獲取中央視野，另外三個用於車旁兩側後視鏡與前方後視鏡）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影片的分辨率為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像素，每秒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張照片，並以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1920×1080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的分辨率呈現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4A227CB-17C8-46B2-837F-3BD7FB306BEF}"/>
              </a:ext>
            </a:extLst>
          </p:cNvPr>
          <p:cNvSpPr/>
          <p:nvPr/>
        </p:nvSpPr>
        <p:spPr>
          <a:xfrm>
            <a:off x="205944" y="5463185"/>
            <a:ext cx="6149440" cy="1132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E-Prime 2.0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（心理學軟件工具，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參與者使用數字鍵盤進行了反應。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112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6932837-036F-43EC-9021-A1AE5D3DCA72}"/>
              </a:ext>
            </a:extLst>
          </p:cNvPr>
          <p:cNvSpPr/>
          <p:nvPr/>
        </p:nvSpPr>
        <p:spPr>
          <a:xfrm>
            <a:off x="205945" y="1398997"/>
            <a:ext cx="11397404" cy="1778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3X3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的混和因子設計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經驗豐富的駕駛者、新手駕駛者和沒有駕駛經驗的駕駛者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簡單的危險情況、有效提示的危險情況和無效提示的危險情況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84AA2D9-A4CF-41DD-8E39-28F2B758F1D7}"/>
              </a:ext>
            </a:extLst>
          </p:cNvPr>
          <p:cNvSpPr/>
          <p:nvPr/>
        </p:nvSpPr>
        <p:spPr>
          <a:xfrm>
            <a:off x="397298" y="3219296"/>
            <a:ext cx="11397404" cy="57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en-US" altLang="zh-TW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48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個影片，對參與者的視覺注意力進行空間位置類型的重複測量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B371310-6841-4843-8FDE-E94736470D1B}"/>
              </a:ext>
            </a:extLst>
          </p:cNvPr>
          <p:cNvSpPr/>
          <p:nvPr/>
        </p:nvSpPr>
        <p:spPr>
          <a:xfrm>
            <a:off x="205944" y="3848709"/>
            <a:ext cx="11986055" cy="2886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依變項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危險預測的準確性：影片結束後會發生什麼？（提供參與者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種選項，兩個分散注意力的選項和一個正確的選項）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評估風險程度：認為這種情況的風險程度為何？（使用李克特量表，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=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完全沒有風險，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 =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非常有風險）</a:t>
            </a:r>
          </a:p>
        </p:txBody>
      </p:sp>
    </p:spTree>
    <p:extLst>
      <p:ext uri="{BB962C8B-B14F-4D97-AF65-F5344CB8AC3E}">
        <p14:creationId xmlns:p14="http://schemas.microsoft.com/office/powerpoint/2010/main" val="1751537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6932837-036F-43EC-9021-A1AE5D3DCA72}"/>
              </a:ext>
            </a:extLst>
          </p:cNvPr>
          <p:cNvSpPr/>
          <p:nvPr/>
        </p:nvSpPr>
        <p:spPr>
          <a:xfrm>
            <a:off x="205945" y="1398997"/>
            <a:ext cx="11397404" cy="65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實驗程序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B371310-6841-4843-8FDE-E94736470D1B}"/>
              </a:ext>
            </a:extLst>
          </p:cNvPr>
          <p:cNvSpPr/>
          <p:nvPr/>
        </p:nvSpPr>
        <p:spPr>
          <a:xfrm>
            <a:off x="133812" y="2111954"/>
            <a:ext cx="11603349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受測者填寫基本調查資料：年齡，性別，公民身份，學習年限，擁有駕駛執照的年份，獲得的年份，去年行駛的公里數估計，事故數量最近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年內以及正常一周內的駕駛頻率。</a:t>
            </a:r>
            <a:endParaRPr lang="zh-TW" altLang="en-US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2ADCCA9-F9C6-42C0-893A-958FC9B59155}"/>
              </a:ext>
            </a:extLst>
          </p:cNvPr>
          <p:cNvSpPr/>
          <p:nvPr/>
        </p:nvSpPr>
        <p:spPr>
          <a:xfrm>
            <a:off x="133812" y="3817559"/>
            <a:ext cx="11603349" cy="57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受測者坐在離螢幕約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60cm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的地方。</a:t>
            </a:r>
            <a:endParaRPr lang="zh-TW" altLang="en-US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6D7E8BE-EBA3-40DF-907F-4B8084C1B911}"/>
              </a:ext>
            </a:extLst>
          </p:cNvPr>
          <p:cNvSpPr/>
          <p:nvPr/>
        </p:nvSpPr>
        <p:spPr>
          <a:xfrm>
            <a:off x="133812" y="4415169"/>
            <a:ext cx="11603349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開始觀看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個影片，休息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分鐘後，在觀看另外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個影片（測驗影片出現的順序為隨機撥放，每部影片的持續時間約為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到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42s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zh-TW" altLang="en-US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1398490-7C6D-4B18-9495-BF2B7B7B9C9B}"/>
              </a:ext>
            </a:extLst>
          </p:cNvPr>
          <p:cNvSpPr/>
          <p:nvPr/>
        </p:nvSpPr>
        <p:spPr>
          <a:xfrm>
            <a:off x="133812" y="5566778"/>
            <a:ext cx="11603349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每部影片結束後，會詢問受測者影片結束後會發生什麼？以及認為這種情況有多大的風險？</a:t>
            </a:r>
            <a:endParaRPr lang="zh-TW" altLang="en-US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9584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6932837-036F-43EC-9021-A1AE5D3DCA72}"/>
              </a:ext>
            </a:extLst>
          </p:cNvPr>
          <p:cNvSpPr/>
          <p:nvPr/>
        </p:nvSpPr>
        <p:spPr>
          <a:xfrm>
            <a:off x="205945" y="1398997"/>
            <a:ext cx="11397404" cy="65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實驗程序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4EA0CF15-50E4-44BC-B56B-A0FC29D005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000"/>
          <a:stretch/>
        </p:blipFill>
        <p:spPr>
          <a:xfrm>
            <a:off x="2149048" y="1728767"/>
            <a:ext cx="3254995" cy="4660561"/>
          </a:xfrm>
          <a:prstGeom prst="rect">
            <a:avLst/>
          </a:prstGeom>
        </p:spPr>
      </p:pic>
      <p:pic>
        <p:nvPicPr>
          <p:cNvPr id="19" name="圖片 18">
            <a:extLst>
              <a:ext uri="{FF2B5EF4-FFF2-40B4-BE49-F238E27FC236}">
                <a16:creationId xmlns:a16="http://schemas.microsoft.com/office/drawing/2014/main" id="{546C5881-16F9-4FD5-B412-39B42F4EAB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000"/>
          <a:stretch/>
        </p:blipFill>
        <p:spPr>
          <a:xfrm>
            <a:off x="6787959" y="1728767"/>
            <a:ext cx="3254995" cy="4660561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653762CC-A56E-4338-94A6-01BEF772657C}"/>
              </a:ext>
            </a:extLst>
          </p:cNvPr>
          <p:cNvSpPr/>
          <p:nvPr/>
        </p:nvSpPr>
        <p:spPr>
          <a:xfrm>
            <a:off x="3367548" y="558885"/>
            <a:ext cx="6840822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灰色方框代表潛在危險（提示）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白色方框代表發展中的危險（危險目標）</a:t>
            </a:r>
          </a:p>
        </p:txBody>
      </p:sp>
    </p:spTree>
    <p:extLst>
      <p:ext uri="{BB962C8B-B14F-4D97-AF65-F5344CB8AC3E}">
        <p14:creationId xmlns:p14="http://schemas.microsoft.com/office/powerpoint/2010/main" val="202733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121634</TotalTime>
  <Words>1422</Words>
  <Application>Microsoft Office PowerPoint</Application>
  <PresentationFormat>寬螢幕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等线</vt:lpstr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Visual attention in realistic driving situations: Attentional capture and hazard prediction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 FOR NEWBORNS - CERTAIN IMPLICATIONS AND RECOMMENDATIONS FOR PARENTS AND DESIGNERS</dc:title>
  <dc:creator>姿璇 陳</dc:creator>
  <cp:lastModifiedBy>姿璇</cp:lastModifiedBy>
  <cp:revision>1414</cp:revision>
  <cp:lastPrinted>2020-02-05T01:20:37Z</cp:lastPrinted>
  <dcterms:created xsi:type="dcterms:W3CDTF">2019-09-16T01:58:32Z</dcterms:created>
  <dcterms:modified xsi:type="dcterms:W3CDTF">2021-01-29T05:36:27Z</dcterms:modified>
</cp:coreProperties>
</file>